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258" r:id="rId3"/>
    <p:sldId id="259" r:id="rId4"/>
    <p:sldId id="261" r:id="rId5"/>
    <p:sldId id="274" r:id="rId6"/>
    <p:sldId id="275" r:id="rId7"/>
    <p:sldId id="276" r:id="rId8"/>
    <p:sldId id="277" r:id="rId9"/>
    <p:sldId id="278" r:id="rId10"/>
    <p:sldId id="279" r:id="rId11"/>
    <p:sldId id="280" r:id="rId12"/>
    <p:sldId id="281" r:id="rId13"/>
    <p:sldId id="31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51" y="8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8432EC-D223-4F69-AECA-323C71AB67AB}" type="datetimeFigureOut">
              <a:rPr lang="zh-CN" altLang="en-US" smtClean="0"/>
              <a:t>2025/6/24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0F6C42-19F5-4003-81E1-676ACA2BFD30}" type="slidenum">
              <a:rPr lang="zh-CN" altLang="en-US" smtClean="0"/>
              <a:t>‹#›</a:t>
            </a:fld>
            <a:endParaRPr lang="zh-CN" altLang="en-US"/>
          </a:p>
        </p:txBody>
      </p:sp>
    </p:spTree>
    <p:extLst>
      <p:ext uri="{BB962C8B-B14F-4D97-AF65-F5344CB8AC3E}">
        <p14:creationId xmlns:p14="http://schemas.microsoft.com/office/powerpoint/2010/main" val="2345217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CD2DE-7153-8084-24CF-C64A7935BF9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2B36BB3-19B8-C9DE-0E0A-3ECD47C820D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A712AD5-7A99-C254-8396-2E236165E69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1CD8660-9CBF-FB09-0DDD-89F39BF58BC7}"/>
              </a:ext>
            </a:extLst>
          </p:cNvPr>
          <p:cNvSpPr>
            <a:spLocks noGrp="1"/>
          </p:cNvSpPr>
          <p:nvPr>
            <p:ph type="sldNum" sz="quarter" idx="5"/>
          </p:nvPr>
        </p:nvSpPr>
        <p:spPr/>
        <p:txBody>
          <a:bodyPr/>
          <a:lstStyle/>
          <a:p>
            <a:fld id="{7D86BE12-D0B6-41B0-9125-DF28F4B873C1}" type="slidenum">
              <a:rPr lang="zh-CN" altLang="en-US" smtClean="0"/>
              <a:t>13</a:t>
            </a:fld>
            <a:endParaRPr lang="zh-CN" altLang="en-US"/>
          </a:p>
        </p:txBody>
      </p:sp>
    </p:spTree>
    <p:extLst>
      <p:ext uri="{BB962C8B-B14F-4D97-AF65-F5344CB8AC3E}">
        <p14:creationId xmlns:p14="http://schemas.microsoft.com/office/powerpoint/2010/main" val="361009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936502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232850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2033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515971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377234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1221307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072010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3658319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378226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3758773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3601591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083109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968391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275579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4018166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DD835BA7-5283-4F06-B63D-30184D9C7DFB}"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2705793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D835BA7-5283-4F06-B63D-30184D9C7DFB}" type="datetimeFigureOut">
              <a:rPr lang="zh-CN" altLang="en-US" smtClean="0"/>
              <a:t>2025/6/24</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98E1777-1F65-4F8F-B136-3E9784307DEF}" type="slidenum">
              <a:rPr lang="zh-CN" altLang="en-US" smtClean="0"/>
              <a:t>‹#›</a:t>
            </a:fld>
            <a:endParaRPr lang="zh-CN" altLang="en-US"/>
          </a:p>
        </p:txBody>
      </p:sp>
    </p:spTree>
    <p:extLst>
      <p:ext uri="{BB962C8B-B14F-4D97-AF65-F5344CB8AC3E}">
        <p14:creationId xmlns:p14="http://schemas.microsoft.com/office/powerpoint/2010/main" val="33204907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27B3C-473C-816F-AB5A-5FF30F71F72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4BAE306-CFCD-1257-CAB8-9F1EBC3B67FA}"/>
              </a:ext>
            </a:extLst>
          </p:cNvPr>
          <p:cNvSpPr>
            <a:spLocks noGrp="1"/>
          </p:cNvSpPr>
          <p:nvPr>
            <p:ph type="title"/>
          </p:nvPr>
        </p:nvSpPr>
        <p:spPr/>
        <p:txBody>
          <a:bodyPr/>
          <a:lstStyle/>
          <a:p>
            <a:r>
              <a:rPr lang="zh-CN" altLang="en-US" dirty="0"/>
              <a:t>第二节  幼儿园课程评价的主体和实施</a:t>
            </a:r>
          </a:p>
        </p:txBody>
      </p:sp>
      <p:sp>
        <p:nvSpPr>
          <p:cNvPr id="6" name="内容占位符 5">
            <a:extLst>
              <a:ext uri="{FF2B5EF4-FFF2-40B4-BE49-F238E27FC236}">
                <a16:creationId xmlns:a16="http://schemas.microsoft.com/office/drawing/2014/main" id="{AA776762-ECA5-F493-935D-F7BF92D3CFFE}"/>
              </a:ext>
            </a:extLst>
          </p:cNvPr>
          <p:cNvSpPr>
            <a:spLocks noGrp="1"/>
          </p:cNvSpPr>
          <p:nvPr>
            <p:ph idx="1"/>
          </p:nvPr>
        </p:nvSpPr>
        <p:spPr>
          <a:xfrm>
            <a:off x="470517" y="2631983"/>
            <a:ext cx="10014011" cy="1594034"/>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评价者在课程评价的实际运行中要遵循评价主体多元的原则。建立以教师为核心，园长、幼儿、家长、社会人士等利益相关者共同参与的民主化评价主体群，同时，让课程评价过程成为“各方共同参与、相互支持与合作的过程”。</a:t>
            </a:r>
          </a:p>
        </p:txBody>
      </p:sp>
    </p:spTree>
    <p:extLst>
      <p:ext uri="{BB962C8B-B14F-4D97-AF65-F5344CB8AC3E}">
        <p14:creationId xmlns:p14="http://schemas.microsoft.com/office/powerpoint/2010/main" val="994718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67CB8D-7BFF-45E4-43E6-DA8540EA2B6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EACDB55-DFA2-5875-E46D-C8118B8B60F5}"/>
              </a:ext>
            </a:extLst>
          </p:cNvPr>
          <p:cNvSpPr>
            <a:spLocks noGrp="1"/>
          </p:cNvSpPr>
          <p:nvPr>
            <p:ph type="title"/>
          </p:nvPr>
        </p:nvSpPr>
        <p:spPr/>
        <p:txBody>
          <a:bodyPr/>
          <a:lstStyle/>
          <a:p>
            <a:r>
              <a:rPr lang="zh-CN" altLang="en-US" dirty="0"/>
              <a:t>第二节  幼儿园课程评价的主体和实施</a:t>
            </a:r>
          </a:p>
        </p:txBody>
      </p:sp>
      <p:sp>
        <p:nvSpPr>
          <p:cNvPr id="4" name="文本框 3">
            <a:extLst>
              <a:ext uri="{FF2B5EF4-FFF2-40B4-BE49-F238E27FC236}">
                <a16:creationId xmlns:a16="http://schemas.microsoft.com/office/drawing/2014/main" id="{4CE950D9-9A2F-1216-DACC-C2215DE81966}"/>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幼儿园课程评价的主体</a:t>
            </a:r>
          </a:p>
        </p:txBody>
      </p:sp>
      <p:grpSp>
        <p:nvGrpSpPr>
          <p:cNvPr id="7" name="组合 6">
            <a:extLst>
              <a:ext uri="{FF2B5EF4-FFF2-40B4-BE49-F238E27FC236}">
                <a16:creationId xmlns:a16="http://schemas.microsoft.com/office/drawing/2014/main" id="{ACC81B8B-5DFA-3BE0-857A-210BE7FFFCBE}"/>
              </a:ext>
            </a:extLst>
          </p:cNvPr>
          <p:cNvGrpSpPr>
            <a:grpSpLocks noChangeAspect="1"/>
          </p:cNvGrpSpPr>
          <p:nvPr>
            <p:custDataLst>
              <p:tags r:id="rId1"/>
            </p:custDataLst>
          </p:nvPr>
        </p:nvGrpSpPr>
        <p:grpSpPr>
          <a:xfrm>
            <a:off x="745723" y="1920403"/>
            <a:ext cx="7776839" cy="4189940"/>
            <a:chOff x="753086" y="2041142"/>
            <a:chExt cx="3345676" cy="2745435"/>
          </a:xfrm>
        </p:grpSpPr>
        <p:grpSp>
          <p:nvGrpSpPr>
            <p:cNvPr id="8" name="组合 7">
              <a:extLst>
                <a:ext uri="{FF2B5EF4-FFF2-40B4-BE49-F238E27FC236}">
                  <a16:creationId xmlns:a16="http://schemas.microsoft.com/office/drawing/2014/main" id="{26F8895E-B284-493E-9759-155B6C1E1483}"/>
                </a:ext>
              </a:extLst>
            </p:cNvPr>
            <p:cNvGrpSpPr/>
            <p:nvPr/>
          </p:nvGrpSpPr>
          <p:grpSpPr>
            <a:xfrm>
              <a:off x="753086" y="2041142"/>
              <a:ext cx="1513902" cy="2745435"/>
              <a:chOff x="753086" y="2041142"/>
              <a:chExt cx="1513902" cy="2745435"/>
            </a:xfrm>
          </p:grpSpPr>
          <p:sp>
            <p:nvSpPr>
              <p:cNvPr id="14" name="Index-1">
                <a:extLst>
                  <a:ext uri="{FF2B5EF4-FFF2-40B4-BE49-F238E27FC236}">
                    <a16:creationId xmlns:a16="http://schemas.microsoft.com/office/drawing/2014/main" id="{03190EEA-DA48-4D1A-A8E6-1CF506FBC320}"/>
                  </a:ext>
                </a:extLst>
              </p:cNvPr>
              <p:cNvSpPr/>
              <p:nvPr>
                <p:custDataLst>
                  <p:tags r:id="rId6"/>
                </p:custDataLst>
              </p:nvPr>
            </p:nvSpPr>
            <p:spPr>
              <a:xfrm>
                <a:off x="1231261" y="2041142"/>
                <a:ext cx="557552" cy="849197"/>
              </a:xfrm>
              <a:prstGeom prst="ellipse">
                <a:avLst/>
              </a:prstGeom>
              <a:gradFill>
                <a:gsLst>
                  <a:gs pos="0">
                    <a:schemeClr val="accent1">
                      <a:lumMod val="60000"/>
                      <a:lumOff val="40000"/>
                    </a:schemeClr>
                  </a:gs>
                  <a:gs pos="60000">
                    <a:schemeClr val="accent1"/>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dirty="0">
                    <a:latin typeface="+mn-ea"/>
                  </a:rPr>
                  <a:t>01</a:t>
                </a:r>
                <a:endParaRPr lang="zh-CN" altLang="en-US" sz="3200" b="1" dirty="0">
                  <a:latin typeface="+mn-ea"/>
                </a:endParaRPr>
              </a:p>
            </p:txBody>
          </p:sp>
          <p:sp>
            <p:nvSpPr>
              <p:cNvPr id="15" name="Title-1">
                <a:extLst>
                  <a:ext uri="{FF2B5EF4-FFF2-40B4-BE49-F238E27FC236}">
                    <a16:creationId xmlns:a16="http://schemas.microsoft.com/office/drawing/2014/main" id="{E092FBA8-70D4-7310-6EDA-DF663BEC7E6F}"/>
                  </a:ext>
                </a:extLst>
              </p:cNvPr>
              <p:cNvSpPr/>
              <p:nvPr>
                <p:custDataLst>
                  <p:tags r:id="rId7"/>
                </p:custDataLst>
              </p:nvPr>
            </p:nvSpPr>
            <p:spPr>
              <a:xfrm>
                <a:off x="810100" y="3103007"/>
                <a:ext cx="1399875" cy="3476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latin typeface="+mn-ea"/>
                  </a:rPr>
                  <a:t>幼儿园课程评价的内部主体</a:t>
                </a:r>
              </a:p>
            </p:txBody>
          </p:sp>
          <p:sp>
            <p:nvSpPr>
              <p:cNvPr id="16" name="Body-1">
                <a:extLst>
                  <a:ext uri="{FF2B5EF4-FFF2-40B4-BE49-F238E27FC236}">
                    <a16:creationId xmlns:a16="http://schemas.microsoft.com/office/drawing/2014/main" id="{AA8C4CD5-5CF4-8E90-E300-69836722E632}"/>
                  </a:ext>
                </a:extLst>
              </p:cNvPr>
              <p:cNvSpPr txBox="1"/>
              <p:nvPr>
                <p:custDataLst>
                  <p:tags r:id="rId8"/>
                </p:custDataLst>
              </p:nvPr>
            </p:nvSpPr>
            <p:spPr>
              <a:xfrm>
                <a:off x="753086" y="3549843"/>
                <a:ext cx="1513902" cy="1236734"/>
              </a:xfrm>
              <a:prstGeom prst="rect">
                <a:avLst/>
              </a:prstGeom>
              <a:noFill/>
            </p:spPr>
            <p:txBody>
              <a:bodyPr wrap="square" rtlCol="0">
                <a:spAutoFit/>
              </a:bodyPr>
              <a:lstStyle/>
              <a:p>
                <a:pPr algn="just">
                  <a:lnSpc>
                    <a:spcPct val="120000"/>
                  </a:lnSpc>
                </a:pPr>
                <a:r>
                  <a:rPr lang="zh-CN" altLang="en-US" sz="1400" dirty="0">
                    <a:latin typeface="+mn-ea"/>
                  </a:rPr>
                  <a:t>        幼儿园课程评价的内部主体，最主要的是教师。为此，教师要坚持以常态化的自评为主，养成自我反思的习惯，通过持续的、深度的自我反思来不断改善班级课程设计与实施，促进幼儿的全面和谐发展。</a:t>
                </a:r>
              </a:p>
              <a:p>
                <a:pPr algn="just">
                  <a:lnSpc>
                    <a:spcPct val="120000"/>
                  </a:lnSpc>
                </a:pPr>
                <a:r>
                  <a:rPr lang="en-US" altLang="zh-CN" sz="1400" dirty="0">
                    <a:latin typeface="+mn-ea"/>
                  </a:rPr>
                  <a:t>        </a:t>
                </a:r>
                <a:r>
                  <a:rPr lang="zh-CN" altLang="en-US" sz="1400" dirty="0">
                    <a:latin typeface="+mn-ea"/>
                  </a:rPr>
                  <a:t>幼儿园课程评价的内部主体，还包括园长、幼儿和家长等。</a:t>
                </a:r>
                <a:endParaRPr kumimoji="0" lang="zh-CN" altLang="en-US" sz="1400" i="0" u="none" strike="noStrike" kern="1200" cap="none" spc="0" normalizeH="0" baseline="0" noProof="0" dirty="0">
                  <a:ln>
                    <a:noFill/>
                  </a:ln>
                  <a:effectLst/>
                  <a:uLnTx/>
                  <a:uFillTx/>
                  <a:latin typeface="+mn-ea"/>
                </a:endParaRPr>
              </a:p>
            </p:txBody>
          </p:sp>
        </p:grpSp>
        <p:grpSp>
          <p:nvGrpSpPr>
            <p:cNvPr id="9" name="组合 8">
              <a:extLst>
                <a:ext uri="{FF2B5EF4-FFF2-40B4-BE49-F238E27FC236}">
                  <a16:creationId xmlns:a16="http://schemas.microsoft.com/office/drawing/2014/main" id="{DDD411EC-9BFD-F7F6-4EC4-068103A7E290}"/>
                </a:ext>
              </a:extLst>
            </p:cNvPr>
            <p:cNvGrpSpPr/>
            <p:nvPr/>
          </p:nvGrpSpPr>
          <p:grpSpPr>
            <a:xfrm>
              <a:off x="2358453" y="2041142"/>
              <a:ext cx="1740309" cy="2745435"/>
              <a:chOff x="2358453" y="2041142"/>
              <a:chExt cx="1740309" cy="2745435"/>
            </a:xfrm>
          </p:grpSpPr>
          <p:sp>
            <p:nvSpPr>
              <p:cNvPr id="10" name="Index-2">
                <a:extLst>
                  <a:ext uri="{FF2B5EF4-FFF2-40B4-BE49-F238E27FC236}">
                    <a16:creationId xmlns:a16="http://schemas.microsoft.com/office/drawing/2014/main" id="{3209217C-2EB9-8254-313C-B9828CE1EF94}"/>
                  </a:ext>
                </a:extLst>
              </p:cNvPr>
              <p:cNvSpPr/>
              <p:nvPr>
                <p:custDataLst>
                  <p:tags r:id="rId2"/>
                </p:custDataLst>
              </p:nvPr>
            </p:nvSpPr>
            <p:spPr>
              <a:xfrm>
                <a:off x="3063034" y="2041142"/>
                <a:ext cx="557553" cy="849197"/>
              </a:xfrm>
              <a:prstGeom prst="ellipse">
                <a:avLst/>
              </a:prstGeom>
              <a:gradFill flip="none" rotWithShape="1">
                <a:gsLst>
                  <a:gs pos="0">
                    <a:schemeClr val="accent2">
                      <a:lumMod val="60000"/>
                      <a:lumOff val="40000"/>
                    </a:schemeClr>
                  </a:gs>
                  <a:gs pos="60000">
                    <a:schemeClr val="accent2"/>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dirty="0">
                    <a:latin typeface="+mn-ea"/>
                  </a:rPr>
                  <a:t>02</a:t>
                </a:r>
                <a:endParaRPr lang="zh-CN" altLang="en-US" sz="3200" b="1" dirty="0">
                  <a:latin typeface="+mn-ea"/>
                </a:endParaRPr>
              </a:p>
            </p:txBody>
          </p:sp>
          <p:sp>
            <p:nvSpPr>
              <p:cNvPr id="11" name="Title-2">
                <a:extLst>
                  <a:ext uri="{FF2B5EF4-FFF2-40B4-BE49-F238E27FC236}">
                    <a16:creationId xmlns:a16="http://schemas.microsoft.com/office/drawing/2014/main" id="{9CEA7159-6D49-7740-1BFF-961DA66C9E89}"/>
                  </a:ext>
                </a:extLst>
              </p:cNvPr>
              <p:cNvSpPr/>
              <p:nvPr>
                <p:custDataLst>
                  <p:tags r:id="rId3"/>
                </p:custDataLst>
              </p:nvPr>
            </p:nvSpPr>
            <p:spPr>
              <a:xfrm>
                <a:off x="2641874" y="3103007"/>
                <a:ext cx="1399875" cy="3476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latin typeface="+mn-ea"/>
                  </a:rPr>
                  <a:t>幼儿园课程评价的外部主体</a:t>
                </a:r>
              </a:p>
            </p:txBody>
          </p:sp>
          <p:sp>
            <p:nvSpPr>
              <p:cNvPr id="12" name="Body-2">
                <a:extLst>
                  <a:ext uri="{FF2B5EF4-FFF2-40B4-BE49-F238E27FC236}">
                    <a16:creationId xmlns:a16="http://schemas.microsoft.com/office/drawing/2014/main" id="{2ABB7523-DED9-349E-A911-0A78BA752E0E}"/>
                  </a:ext>
                </a:extLst>
              </p:cNvPr>
              <p:cNvSpPr txBox="1"/>
              <p:nvPr>
                <p:custDataLst>
                  <p:tags r:id="rId4"/>
                </p:custDataLst>
              </p:nvPr>
            </p:nvSpPr>
            <p:spPr>
              <a:xfrm>
                <a:off x="2584860" y="3549843"/>
                <a:ext cx="1513902" cy="1236734"/>
              </a:xfrm>
              <a:prstGeom prst="rect">
                <a:avLst/>
              </a:prstGeom>
              <a:noFill/>
            </p:spPr>
            <p:txBody>
              <a:bodyPr wrap="square" rtlCol="0">
                <a:spAutoFit/>
              </a:bodyPr>
              <a:lstStyle/>
              <a:p>
                <a:pPr algn="just">
                  <a:lnSpc>
                    <a:spcPct val="120000"/>
                  </a:lnSpc>
                </a:pPr>
                <a:r>
                  <a:rPr lang="zh-CN" altLang="en-US" sz="1400" dirty="0">
                    <a:latin typeface="+mn-ea"/>
                  </a:rPr>
                  <a:t>        外部课程专家、行政人员等，作为幼儿园课程评价的外部主体，专业性较强，则可以补充、验证幼儿园内部课程评价的结果，在与内部课程评价主体进行交流、对话、建构意义的过程中，促进幼儿园课程评价内部主体认可接纳课程评价结果，并转化为幼儿园自主的课程改进行动。</a:t>
                </a:r>
              </a:p>
            </p:txBody>
          </p:sp>
          <p:sp>
            <p:nvSpPr>
              <p:cNvPr id="13" name="2">
                <a:extLst>
                  <a:ext uri="{FF2B5EF4-FFF2-40B4-BE49-F238E27FC236}">
                    <a16:creationId xmlns:a16="http://schemas.microsoft.com/office/drawing/2014/main" id="{1D7FE529-9E25-6FCF-35AB-44406B796910}"/>
                  </a:ext>
                </a:extLst>
              </p:cNvPr>
              <p:cNvSpPr/>
              <p:nvPr>
                <p:custDataLst>
                  <p:tags r:id="rId5"/>
                </p:custDataLst>
              </p:nvPr>
            </p:nvSpPr>
            <p:spPr>
              <a:xfrm rot="5400000">
                <a:off x="2347658" y="3209378"/>
                <a:ext cx="156540" cy="13494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grpSp>
      </p:grpSp>
    </p:spTree>
    <p:extLst>
      <p:ext uri="{BB962C8B-B14F-4D97-AF65-F5344CB8AC3E}">
        <p14:creationId xmlns:p14="http://schemas.microsoft.com/office/powerpoint/2010/main" val="390728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013F8-A7D1-3CA8-235D-98F0D94007C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4A89F9F-1865-BDE7-5B18-CE368C736936}"/>
              </a:ext>
            </a:extLst>
          </p:cNvPr>
          <p:cNvSpPr>
            <a:spLocks noGrp="1"/>
          </p:cNvSpPr>
          <p:nvPr>
            <p:ph type="title"/>
          </p:nvPr>
        </p:nvSpPr>
        <p:spPr/>
        <p:txBody>
          <a:bodyPr/>
          <a:lstStyle/>
          <a:p>
            <a:r>
              <a:rPr lang="zh-CN" altLang="en-US" dirty="0"/>
              <a:t>第二节  幼儿园课程评价的主体和实施</a:t>
            </a:r>
          </a:p>
        </p:txBody>
      </p:sp>
      <p:sp>
        <p:nvSpPr>
          <p:cNvPr id="4" name="文本框 3">
            <a:extLst>
              <a:ext uri="{FF2B5EF4-FFF2-40B4-BE49-F238E27FC236}">
                <a16:creationId xmlns:a16="http://schemas.microsoft.com/office/drawing/2014/main" id="{60B50EFB-5E44-6656-E876-4ABABD50280C}"/>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幼儿园课程评价的实施</a:t>
            </a:r>
          </a:p>
        </p:txBody>
      </p:sp>
      <p:sp>
        <p:nvSpPr>
          <p:cNvPr id="6" name="内容占位符 5">
            <a:extLst>
              <a:ext uri="{FF2B5EF4-FFF2-40B4-BE49-F238E27FC236}">
                <a16:creationId xmlns:a16="http://schemas.microsoft.com/office/drawing/2014/main" id="{4E579D0B-F89D-23C3-4DB8-D3C394E0C76E}"/>
              </a:ext>
            </a:extLst>
          </p:cNvPr>
          <p:cNvSpPr>
            <a:spLocks noGrp="1"/>
          </p:cNvSpPr>
          <p:nvPr>
            <p:ph idx="1"/>
          </p:nvPr>
        </p:nvSpPr>
        <p:spPr>
          <a:xfrm>
            <a:off x="441295" y="1692274"/>
            <a:ext cx="10317193" cy="5491333"/>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评价的实施是有目的、有计划开展的活动。黄政杰提出课程评价过程一般包括八大步骤：确定评价目的；根据评价问题，确定所需资料；进行相关文献的探讨；制定评价计划；依照计划收集所需资料；整理、分析并解释资料；完成评价报告，推广、回馈；实施评价的评价。</a:t>
            </a:r>
          </a:p>
          <a:p>
            <a:pPr marL="0" indent="0">
              <a:lnSpc>
                <a:spcPct val="150000"/>
              </a:lnSpc>
              <a:buNone/>
            </a:pPr>
            <a:r>
              <a:rPr lang="zh-CN" altLang="en-US" dirty="0">
                <a:latin typeface="华文中宋" panose="02010600040101010101" pitchFamily="2" charset="-122"/>
                <a:ea typeface="华文中宋" panose="02010600040101010101" pitchFamily="2" charset="-122"/>
              </a:rPr>
              <a:t>      根据黄政杰提出的课程评价过程，一个完整的幼儿园课程评价实施过程应遵循以下必要程序。</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制定课程评价方案</a:t>
            </a:r>
            <a:endParaRPr lang="en-US" altLang="zh-CN"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）课程评价目的；（</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）课程评价对象；（</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）课程评价标准与指标；（</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 课程评价类型与方法。</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确定课程评价者</a:t>
            </a:r>
            <a:r>
              <a:rPr lang="en-US" altLang="zh-CN" b="1" dirty="0">
                <a:latin typeface="华文中宋" panose="02010600040101010101" pitchFamily="2" charset="-122"/>
                <a:ea typeface="华文中宋" panose="02010600040101010101" pitchFamily="2" charset="-122"/>
              </a:rPr>
              <a:t>                                     3. </a:t>
            </a:r>
            <a:r>
              <a:rPr lang="zh-CN" altLang="en-US" b="1" dirty="0">
                <a:latin typeface="华文中宋" panose="02010600040101010101" pitchFamily="2" charset="-122"/>
                <a:ea typeface="华文中宋" panose="02010600040101010101" pitchFamily="2" charset="-122"/>
              </a:rPr>
              <a:t>依照评价方案收集信息</a:t>
            </a:r>
            <a:endParaRPr lang="en-US" altLang="zh-CN" b="1" dirty="0">
              <a:latin typeface="华文中宋" panose="02010600040101010101" pitchFamily="2" charset="-122"/>
              <a:ea typeface="华文中宋" panose="02010600040101010101" pitchFamily="2" charset="-122"/>
            </a:endParaRPr>
          </a:p>
          <a:p>
            <a:pPr marL="0" indent="0">
              <a:lnSpc>
                <a:spcPct val="150000"/>
              </a:lnSpc>
              <a:buNone/>
            </a:pPr>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整理、分析及解释信息</a:t>
            </a:r>
            <a:r>
              <a:rPr lang="en-US" altLang="zh-CN" b="1" dirty="0">
                <a:latin typeface="华文中宋" panose="02010600040101010101" pitchFamily="2" charset="-122"/>
                <a:ea typeface="华文中宋" panose="02010600040101010101" pitchFamily="2" charset="-122"/>
              </a:rPr>
              <a:t>                            5. </a:t>
            </a:r>
            <a:r>
              <a:rPr lang="zh-CN" altLang="en-US" b="1" dirty="0">
                <a:latin typeface="华文中宋" panose="02010600040101010101" pitchFamily="2" charset="-122"/>
                <a:ea typeface="华文中宋" panose="02010600040101010101" pitchFamily="2" charset="-122"/>
              </a:rPr>
              <a:t>完成并反馈课程评价结果</a:t>
            </a:r>
            <a:endParaRPr lang="en-US" altLang="zh-CN" b="1" dirty="0">
              <a:latin typeface="华文中宋" panose="02010600040101010101" pitchFamily="2" charset="-122"/>
              <a:ea typeface="华文中宋" panose="02010600040101010101" pitchFamily="2" charset="-122"/>
            </a:endParaRPr>
          </a:p>
          <a:p>
            <a:pPr marL="0" indent="0">
              <a:lnSpc>
                <a:spcPct val="150000"/>
              </a:lnSpc>
              <a:buNone/>
            </a:pPr>
            <a:r>
              <a:rPr lang="en-US" altLang="zh-CN" b="1" dirty="0">
                <a:latin typeface="华文中宋" panose="02010600040101010101" pitchFamily="2" charset="-122"/>
                <a:ea typeface="华文中宋" panose="02010600040101010101" pitchFamily="2" charset="-122"/>
              </a:rPr>
              <a:t>6. </a:t>
            </a:r>
            <a:r>
              <a:rPr lang="zh-CN" altLang="en-US" b="1" dirty="0">
                <a:latin typeface="华文中宋" panose="02010600040101010101" pitchFamily="2" charset="-122"/>
                <a:ea typeface="华文中宋" panose="02010600040101010101" pitchFamily="2" charset="-122"/>
              </a:rPr>
              <a:t>对课程评价的再评价</a:t>
            </a:r>
            <a:endParaRPr lang="en-US" altLang="zh-CN"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96223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65A0E-1457-1DC5-319B-887055959330}"/>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7609BD06-F52A-D790-5933-77FC7C7ED194}"/>
              </a:ext>
            </a:extLst>
          </p:cNvPr>
          <p:cNvSpPr>
            <a:spLocks noGrp="1"/>
          </p:cNvSpPr>
          <p:nvPr>
            <p:ph idx="1"/>
          </p:nvPr>
        </p:nvSpPr>
        <p:spPr>
          <a:xfrm>
            <a:off x="496941" y="455884"/>
            <a:ext cx="5880047" cy="3277916"/>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幼儿园课程评价的含义和作用是什么？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幼儿园课程评价的实际主体有哪些？</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幼儿园课程评价的实施过程一般是怎样的？</a:t>
            </a:r>
          </a:p>
        </p:txBody>
      </p:sp>
      <p:sp>
        <p:nvSpPr>
          <p:cNvPr id="4" name="文本框 3">
            <a:extLst>
              <a:ext uri="{FF2B5EF4-FFF2-40B4-BE49-F238E27FC236}">
                <a16:creationId xmlns:a16="http://schemas.microsoft.com/office/drawing/2014/main" id="{03B1FF09-7B41-0EBA-30C3-F846166BFC81}"/>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936808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848264" y="2515709"/>
            <a:ext cx="8723754" cy="1826581"/>
          </a:xfrm>
        </p:spPr>
        <p:txBody>
          <a:bodyPr>
            <a:noAutofit/>
          </a:bodyPr>
          <a:lstStyle/>
          <a:p>
            <a:r>
              <a:rPr lang="zh-CN" altLang="en-US" sz="6000" dirty="0"/>
              <a:t>第六章</a:t>
            </a:r>
            <a:br>
              <a:rPr lang="en-US" altLang="zh-CN" sz="6000" dirty="0"/>
            </a:br>
            <a:r>
              <a:rPr lang="zh-CN" altLang="en-US" sz="6000" dirty="0"/>
              <a:t>幼儿园课程评价</a:t>
            </a:r>
          </a:p>
        </p:txBody>
      </p:sp>
    </p:spTree>
    <p:extLst>
      <p:ext uri="{BB962C8B-B14F-4D97-AF65-F5344CB8AC3E}">
        <p14:creationId xmlns:p14="http://schemas.microsoft.com/office/powerpoint/2010/main" val="36434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23B5368-79DC-B62C-00E9-805611AF98DF}"/>
              </a:ext>
            </a:extLst>
          </p:cNvPr>
          <p:cNvSpPr>
            <a:spLocks noGrp="1"/>
          </p:cNvSpPr>
          <p:nvPr>
            <p:ph idx="1"/>
          </p:nvPr>
        </p:nvSpPr>
        <p:spPr>
          <a:xfrm>
            <a:off x="570681" y="2263422"/>
            <a:ext cx="8596668" cy="1165578"/>
          </a:xfrm>
        </p:spPr>
        <p:txBody>
          <a:bodyPr>
            <a:noAutofit/>
          </a:bodyPr>
          <a:lstStyle/>
          <a:p>
            <a:pPr marL="0" indent="0">
              <a:buNone/>
            </a:pPr>
            <a:r>
              <a:rPr lang="zh-CN" altLang="en-US" sz="2000" dirty="0">
                <a:latin typeface="华文中宋" panose="02010600040101010101" pitchFamily="2" charset="-122"/>
                <a:ea typeface="华文中宋" panose="02010600040101010101" pitchFamily="2" charset="-122"/>
              </a:rPr>
              <a:t>      评价是评定价值的简称，从本质上讲，评价是一种价值判断的活动，是对客体满足主体需要程度的判断。它主要以事实为依据，收集各方面资料进行整理分析，进而做出价值判断。</a:t>
            </a:r>
          </a:p>
        </p:txBody>
      </p:sp>
    </p:spTree>
    <p:extLst>
      <p:ext uri="{BB962C8B-B14F-4D97-AF65-F5344CB8AC3E}">
        <p14:creationId xmlns:p14="http://schemas.microsoft.com/office/powerpoint/2010/main" val="1136454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072768" y="1791795"/>
            <a:ext cx="6431275" cy="2671717"/>
          </a:xfrm>
        </p:spPr>
        <p:txBody>
          <a:bodyPr>
            <a:noAutofit/>
          </a:bodyPr>
          <a:lstStyle/>
          <a:p>
            <a:pPr>
              <a:lnSpc>
                <a:spcPct val="250000"/>
              </a:lnSpc>
            </a:pPr>
            <a:r>
              <a:rPr lang="zh-CN" altLang="en-US" sz="2800" dirty="0"/>
              <a:t>第一节 幼儿园课程评价的含义与作用</a:t>
            </a:r>
            <a:endParaRPr lang="en-US" altLang="zh-CN" sz="2800" dirty="0"/>
          </a:p>
          <a:p>
            <a:pPr>
              <a:lnSpc>
                <a:spcPct val="250000"/>
              </a:lnSpc>
            </a:pPr>
            <a:r>
              <a:rPr lang="zh-CN" altLang="en-US" sz="2800" dirty="0"/>
              <a:t>第二节 幼儿园课程评价的主体和实施</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305761" y="1493050"/>
            <a:ext cx="1415772" cy="3871899"/>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幼儿园课程评价</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第六章</a:t>
            </a:r>
          </a:p>
        </p:txBody>
      </p:sp>
    </p:spTree>
    <p:extLst>
      <p:ext uri="{BB962C8B-B14F-4D97-AF65-F5344CB8AC3E}">
        <p14:creationId xmlns:p14="http://schemas.microsoft.com/office/powerpoint/2010/main" val="2356900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1F29-9989-3CE3-1D42-46D3986788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926834-8FD9-DAF8-C6DC-1EA7BEC6688E}"/>
              </a:ext>
            </a:extLst>
          </p:cNvPr>
          <p:cNvSpPr>
            <a:spLocks noGrp="1"/>
          </p:cNvSpPr>
          <p:nvPr>
            <p:ph type="title"/>
          </p:nvPr>
        </p:nvSpPr>
        <p:spPr/>
        <p:txBody>
          <a:bodyPr/>
          <a:lstStyle/>
          <a:p>
            <a:r>
              <a:rPr lang="zh-CN" altLang="en-US" dirty="0"/>
              <a:t>第一节  幼儿园课程评价的含义与作用</a:t>
            </a:r>
          </a:p>
        </p:txBody>
      </p:sp>
      <p:sp>
        <p:nvSpPr>
          <p:cNvPr id="4" name="文本框 3">
            <a:extLst>
              <a:ext uri="{FF2B5EF4-FFF2-40B4-BE49-F238E27FC236}">
                <a16:creationId xmlns:a16="http://schemas.microsoft.com/office/drawing/2014/main" id="{437454ED-4877-859E-889E-5B352C787C42}"/>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幼儿园课程评价的含义</a:t>
            </a:r>
          </a:p>
        </p:txBody>
      </p:sp>
      <p:sp>
        <p:nvSpPr>
          <p:cNvPr id="6" name="内容占位符 5">
            <a:extLst>
              <a:ext uri="{FF2B5EF4-FFF2-40B4-BE49-F238E27FC236}">
                <a16:creationId xmlns:a16="http://schemas.microsoft.com/office/drawing/2014/main" id="{761B72A9-F389-A6D2-1AEB-BA522E941C6E}"/>
              </a:ext>
            </a:extLst>
          </p:cNvPr>
          <p:cNvSpPr>
            <a:spLocks noGrp="1"/>
          </p:cNvSpPr>
          <p:nvPr>
            <p:ph idx="1"/>
          </p:nvPr>
        </p:nvSpPr>
        <p:spPr>
          <a:xfrm>
            <a:off x="470517" y="2590800"/>
            <a:ext cx="9419208" cy="338376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评价是指运用多种方法和手段，系统地收集和分析有关幼儿园课程方案、课程实施过程以及结果等方面的信息与资料，以科学地判断幼儿园课程的价值和效益的课程活动。简单地说，幼儿园课程评价就是探讨幼儿园课程的设计是否科学合理，还需要怎样的改进；课程实施是否符合课程目标和遵循幼儿发展的规律及特点；课程实施是否获得了预期的效果；等等。</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幼儿园课程评价是课程实践的重要环节之一，可以在课程系统中的任何一个层面上实施。</a:t>
            </a:r>
          </a:p>
        </p:txBody>
      </p:sp>
    </p:spTree>
    <p:extLst>
      <p:ext uri="{BB962C8B-B14F-4D97-AF65-F5344CB8AC3E}">
        <p14:creationId xmlns:p14="http://schemas.microsoft.com/office/powerpoint/2010/main" val="93035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1C7559-9438-B30C-A9C5-31EDC06A59A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5C284A8-C3EB-05B0-C799-D519E820F8C4}"/>
              </a:ext>
            </a:extLst>
          </p:cNvPr>
          <p:cNvSpPr>
            <a:spLocks noGrp="1"/>
          </p:cNvSpPr>
          <p:nvPr>
            <p:ph type="title"/>
          </p:nvPr>
        </p:nvSpPr>
        <p:spPr/>
        <p:txBody>
          <a:bodyPr/>
          <a:lstStyle/>
          <a:p>
            <a:r>
              <a:rPr lang="zh-CN" altLang="en-US" dirty="0"/>
              <a:t>第一节  幼儿园课程评价的含义与作用</a:t>
            </a:r>
          </a:p>
        </p:txBody>
      </p:sp>
      <p:sp>
        <p:nvSpPr>
          <p:cNvPr id="4" name="文本框 3">
            <a:extLst>
              <a:ext uri="{FF2B5EF4-FFF2-40B4-BE49-F238E27FC236}">
                <a16:creationId xmlns:a16="http://schemas.microsoft.com/office/drawing/2014/main" id="{E453C01E-EC16-EF7F-10FE-C89B0D223EC4}"/>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幼儿园课程评价的作用</a:t>
            </a:r>
          </a:p>
        </p:txBody>
      </p:sp>
      <p:sp>
        <p:nvSpPr>
          <p:cNvPr id="6" name="内容占位符 5">
            <a:extLst>
              <a:ext uri="{FF2B5EF4-FFF2-40B4-BE49-F238E27FC236}">
                <a16:creationId xmlns:a16="http://schemas.microsoft.com/office/drawing/2014/main" id="{F6B1AF6E-5F0D-AE62-6C6E-7DAEF9FC3042}"/>
              </a:ext>
            </a:extLst>
          </p:cNvPr>
          <p:cNvSpPr>
            <a:spLocks noGrp="1"/>
          </p:cNvSpPr>
          <p:nvPr>
            <p:ph idx="1"/>
          </p:nvPr>
        </p:nvSpPr>
        <p:spPr>
          <a:xfrm>
            <a:off x="390618" y="1930400"/>
            <a:ext cx="10014011" cy="503388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幼儿园课程评价的作用越来越受到不同层面幼儿园课程设计与实施者的认可和重视。</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首先，幼儿园课程评价最主要的作用是诊断与修订，即通过评价，可了解不同层面制定的幼儿园课程方案是否完善，发现现有课程的问题与不足，找出背后的原因和影响因素，对课程评价的结果做出解释和提出修订的建议。因此，课程评价可以为国家、地方及幼儿园管理者调整、改进原有课程提供依据，可不断完善原有的幼儿园课程。经过课程评价后，各层面的课程主体还可以在改革原有课程的基础上进行新一轮幼儿园课程的建设或开发。</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latin typeface="华文中宋" panose="02010600040101010101" pitchFamily="2" charset="-122"/>
                <a:ea typeface="华文中宋" panose="02010600040101010101" pitchFamily="2" charset="-122"/>
              </a:rPr>
              <a:t>      对于幼儿园教师而言，通过幼儿园课程评价，可以了解课程设计与实施的问题，反思自身的教育理念和行为并不断优化完善。同时，也可以了解幼儿的发展状况和需要，不断支持幼儿进步和成长。</a:t>
            </a: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794568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2712C-2152-C978-F784-4421C9ABF68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54CD0C0-EF08-2571-1B6B-7E8EBA1F7165}"/>
              </a:ext>
            </a:extLst>
          </p:cNvPr>
          <p:cNvSpPr>
            <a:spLocks noGrp="1"/>
          </p:cNvSpPr>
          <p:nvPr>
            <p:ph type="title"/>
          </p:nvPr>
        </p:nvSpPr>
        <p:spPr/>
        <p:txBody>
          <a:bodyPr/>
          <a:lstStyle/>
          <a:p>
            <a:r>
              <a:rPr lang="zh-CN" altLang="en-US" dirty="0"/>
              <a:t>第一节  幼儿园课程评价的含义与作用</a:t>
            </a:r>
          </a:p>
        </p:txBody>
      </p:sp>
      <p:sp>
        <p:nvSpPr>
          <p:cNvPr id="4" name="文本框 3">
            <a:extLst>
              <a:ext uri="{FF2B5EF4-FFF2-40B4-BE49-F238E27FC236}">
                <a16:creationId xmlns:a16="http://schemas.microsoft.com/office/drawing/2014/main" id="{8EC0C075-5829-E1D3-95A1-86252FDFC684}"/>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幼儿园课程评价的作用</a:t>
            </a:r>
          </a:p>
        </p:txBody>
      </p:sp>
      <p:sp>
        <p:nvSpPr>
          <p:cNvPr id="6" name="内容占位符 5">
            <a:extLst>
              <a:ext uri="{FF2B5EF4-FFF2-40B4-BE49-F238E27FC236}">
                <a16:creationId xmlns:a16="http://schemas.microsoft.com/office/drawing/2014/main" id="{5149E214-43C0-6C3C-D294-1DE9F44DFEBE}"/>
              </a:ext>
            </a:extLst>
          </p:cNvPr>
          <p:cNvSpPr>
            <a:spLocks noGrp="1"/>
          </p:cNvSpPr>
          <p:nvPr>
            <p:ph idx="1"/>
          </p:nvPr>
        </p:nvSpPr>
        <p:spPr>
          <a:xfrm>
            <a:off x="390618" y="2457566"/>
            <a:ext cx="10014011" cy="313438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评价还具有了解课程目标达成程度的作用。一项课程方案在实施后究竟取得了哪些成效，可以通过评价全面衡量，做出判断。这种判断是对效果的全面把握，包括对那些预设目标之外的效果的把握。因此，通过幼儿园课程评价可判断和把握不同层面制定的幼儿园课程方案实施后所取得的全面成效，包括课程计划与实施、幼儿发展水平、教师发展水平和幼儿园办园质量水平等预期及非预期方面，进而全面了解课程目标的达成程度。</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64488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A5E5F-5E02-7D21-F746-8A31ED5E114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7D79B18-A608-9707-3AF6-8521294840F0}"/>
              </a:ext>
            </a:extLst>
          </p:cNvPr>
          <p:cNvSpPr>
            <a:spLocks noGrp="1"/>
          </p:cNvSpPr>
          <p:nvPr>
            <p:ph type="title"/>
          </p:nvPr>
        </p:nvSpPr>
        <p:spPr/>
        <p:txBody>
          <a:bodyPr/>
          <a:lstStyle/>
          <a:p>
            <a:r>
              <a:rPr lang="zh-CN" altLang="en-US" dirty="0"/>
              <a:t>第一节  幼儿园课程评价的含义与作用</a:t>
            </a:r>
          </a:p>
        </p:txBody>
      </p:sp>
      <p:sp>
        <p:nvSpPr>
          <p:cNvPr id="4" name="文本框 3">
            <a:extLst>
              <a:ext uri="{FF2B5EF4-FFF2-40B4-BE49-F238E27FC236}">
                <a16:creationId xmlns:a16="http://schemas.microsoft.com/office/drawing/2014/main" id="{D7B8B876-F298-933D-FA24-6E26E9324281}"/>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幼儿园课程评价的作用</a:t>
            </a:r>
          </a:p>
        </p:txBody>
      </p:sp>
      <p:sp>
        <p:nvSpPr>
          <p:cNvPr id="6" name="内容占位符 5">
            <a:extLst>
              <a:ext uri="{FF2B5EF4-FFF2-40B4-BE49-F238E27FC236}">
                <a16:creationId xmlns:a16="http://schemas.microsoft.com/office/drawing/2014/main" id="{0D97CB62-F5CF-CF70-7D60-79C7FCE9B491}"/>
              </a:ext>
            </a:extLst>
          </p:cNvPr>
          <p:cNvSpPr>
            <a:spLocks noGrp="1"/>
          </p:cNvSpPr>
          <p:nvPr>
            <p:ph idx="1"/>
          </p:nvPr>
        </p:nvSpPr>
        <p:spPr>
          <a:xfrm>
            <a:off x="390618" y="2453620"/>
            <a:ext cx="10014011" cy="299720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此外，幼儿园课程评价还具有鉴定课程的功能。通过评价，可以对各种课程方案进行判断，比较其在课程目标、课程内容与组织、课程实施及实际效果等方面的优劣，从整体上判断其价值，进而做出适当的选择和决策。因此，幼儿园课程评价还能帮助不同层面的课程管理者对各类课程方案进行鉴定，对课程的性质、特点、适用范围等做出价值判断，然后决定是否推广该课程，从而便于不同层面的行政人员对幼儿园课程进行有效的决策。</a:t>
            </a:r>
          </a:p>
        </p:txBody>
      </p:sp>
    </p:spTree>
    <p:extLst>
      <p:ext uri="{BB962C8B-B14F-4D97-AF65-F5344CB8AC3E}">
        <p14:creationId xmlns:p14="http://schemas.microsoft.com/office/powerpoint/2010/main" val="1413160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EA1628-10FB-40B3-AAD4-EFB781D0BBF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3F2D230-CF2C-419C-0356-977D522785D1}"/>
              </a:ext>
            </a:extLst>
          </p:cNvPr>
          <p:cNvSpPr>
            <a:spLocks noGrp="1"/>
          </p:cNvSpPr>
          <p:nvPr>
            <p:ph type="title"/>
          </p:nvPr>
        </p:nvSpPr>
        <p:spPr/>
        <p:txBody>
          <a:bodyPr/>
          <a:lstStyle/>
          <a:p>
            <a:r>
              <a:rPr lang="zh-CN" altLang="en-US" dirty="0"/>
              <a:t>第一节  幼儿园课程评价的含义与作用</a:t>
            </a:r>
          </a:p>
        </p:txBody>
      </p:sp>
      <p:sp>
        <p:nvSpPr>
          <p:cNvPr id="4" name="文本框 3">
            <a:extLst>
              <a:ext uri="{FF2B5EF4-FFF2-40B4-BE49-F238E27FC236}">
                <a16:creationId xmlns:a16="http://schemas.microsoft.com/office/drawing/2014/main" id="{4B7A5F6D-39A1-6548-389A-8AEFAC500BBC}"/>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幼儿园课程评价的作用</a:t>
            </a:r>
          </a:p>
        </p:txBody>
      </p:sp>
      <p:sp>
        <p:nvSpPr>
          <p:cNvPr id="6" name="内容占位符 5">
            <a:extLst>
              <a:ext uri="{FF2B5EF4-FFF2-40B4-BE49-F238E27FC236}">
                <a16:creationId xmlns:a16="http://schemas.microsoft.com/office/drawing/2014/main" id="{03EEC191-C9AA-47FC-4ACE-66576CD9ABEC}"/>
              </a:ext>
            </a:extLst>
          </p:cNvPr>
          <p:cNvSpPr>
            <a:spLocks noGrp="1"/>
          </p:cNvSpPr>
          <p:nvPr>
            <p:ph idx="1"/>
          </p:nvPr>
        </p:nvSpPr>
        <p:spPr>
          <a:xfrm>
            <a:off x="408374" y="2756024"/>
            <a:ext cx="10014011" cy="265047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另外，幼儿园课程评价还具有管理与改革课程的功能。通过课程评价，能确定国家、地方或园级层面宏观的、总体的课程目标是否符合幼儿的最近发展区和时代对幼儿发展方面的特定要求，确定课程内容是否有科学性，明确课程指导思想和课程教材文本在幼儿园课程实施中存在的问题及须改进的方面，从而在更宏观的层面，如国家、地方层面上，为整体的幼儿园课程管理与改革提供客观的依据。</a:t>
            </a:r>
          </a:p>
        </p:txBody>
      </p:sp>
    </p:spTree>
    <p:extLst>
      <p:ext uri="{BB962C8B-B14F-4D97-AF65-F5344CB8AC3E}">
        <p14:creationId xmlns:p14="http://schemas.microsoft.com/office/powerpoint/2010/main" val="35274033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51"/>
  <p:tag name="OP_SCP_COMPONENT_INFO" val="{&quot;title&quot;:&quot;渐变2项流程PPT组件&quot;,&quot;description&quot;:&quot;渐变2项流程PPT组件&quot;,&quot;keywords&quot;:[&quot;渐变&quot;,&quot;2项&quot;,&quot;流程&quot;,&quot;PPT组件&quot;],&quot;labels&quot;:[]}"/>
  <p:tag name="OP_SCP_GROUP_ID" val="4ca9eeef-6849-fa4d-e332-3e3621188d1e"/>
  <p:tag name="OP_SCP_ITEM_COUNT" val="2"/>
</p:tagLst>
</file>

<file path=ppt/tags/tag2.xml><?xml version="1.0" encoding="utf-8"?>
<p:tagLst xmlns:a="http://schemas.openxmlformats.org/drawingml/2006/main" xmlns:r="http://schemas.openxmlformats.org/officeDocument/2006/relationships" xmlns:p="http://schemas.openxmlformats.org/presentationml/2006/main">
  <p:tag name="OP_SCP_SHAPE_TYPE" val="Index"/>
  <p:tag name="OP_SCP_ITEM_INDEX" val="2"/>
  <p:tag name="OP_SCP_DEFAULT_TEXT" val="02"/>
</p:tagLst>
</file>

<file path=ppt/tags/tag3.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4.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单击此处添加文本。"/>
</p:tagLst>
</file>

<file path=ppt/tags/tag5.xml><?xml version="1.0" encoding="utf-8"?>
<p:tagLst xmlns:a="http://schemas.openxmlformats.org/drawingml/2006/main" xmlns:r="http://schemas.openxmlformats.org/officeDocument/2006/relationships" xmlns:p="http://schemas.openxmlformats.org/presentationml/2006/main">
  <p:tag name="OP_SCP_ITEM_INDEX" val="2"/>
</p:tagLst>
</file>

<file path=ppt/tags/tag6.xml><?xml version="1.0" encoding="utf-8"?>
<p:tagLst xmlns:a="http://schemas.openxmlformats.org/drawingml/2006/main" xmlns:r="http://schemas.openxmlformats.org/officeDocument/2006/relationships" xmlns:p="http://schemas.openxmlformats.org/presentationml/2006/main">
  <p:tag name="OP_SCP_SHAPE_TYPE" val="Index"/>
  <p:tag name="OP_SCP_ITEM_INDEX" val="1"/>
  <p:tag name="OP_SCP_DEFAULT_TEXT" val="01"/>
</p:tagLst>
</file>

<file path=ppt/tags/tag7.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8.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单击此处添加文本。"/>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TotalTime>
  <Words>1298</Words>
  <Application>Microsoft Office PowerPoint</Application>
  <PresentationFormat>宽屏</PresentationFormat>
  <Paragraphs>56</Paragraphs>
  <Slides>13</Slides>
  <Notes>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13</vt:i4>
      </vt:variant>
    </vt:vector>
  </HeadingPairs>
  <TitlesOfParts>
    <vt:vector size="19" baseType="lpstr">
      <vt:lpstr>等线</vt:lpstr>
      <vt:lpstr>华文中宋</vt:lpstr>
      <vt:lpstr>Arial</vt:lpstr>
      <vt:lpstr>Trebuchet MS</vt:lpstr>
      <vt:lpstr>Wingdings 3</vt:lpstr>
      <vt:lpstr>平面</vt:lpstr>
      <vt:lpstr>幼儿园课程的理论与实践</vt:lpstr>
      <vt:lpstr>第六章 幼儿园课程评价</vt:lpstr>
      <vt:lpstr>PowerPoint 演示文稿</vt:lpstr>
      <vt:lpstr>PowerPoint 演示文稿</vt:lpstr>
      <vt:lpstr>第一节  幼儿园课程评价的含义与作用</vt:lpstr>
      <vt:lpstr>第一节  幼儿园课程评价的含义与作用</vt:lpstr>
      <vt:lpstr>第一节  幼儿园课程评价的含义与作用</vt:lpstr>
      <vt:lpstr>第一节  幼儿园课程评价的含义与作用</vt:lpstr>
      <vt:lpstr>第一节  幼儿园课程评价的含义与作用</vt:lpstr>
      <vt:lpstr>第二节  幼儿园课程评价的主体和实施</vt:lpstr>
      <vt:lpstr>第二节  幼儿园课程评价的主体和实施</vt:lpstr>
      <vt:lpstr>第二节  幼儿园课程评价的主体和实施</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23</cp:revision>
  <dcterms:created xsi:type="dcterms:W3CDTF">2025-06-24T01:53:43Z</dcterms:created>
  <dcterms:modified xsi:type="dcterms:W3CDTF">2025-06-24T02:09:49Z</dcterms:modified>
</cp:coreProperties>
</file>